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733" r:id="rId2"/>
  </p:sldMasterIdLst>
  <p:notesMasterIdLst>
    <p:notesMasterId r:id="rId30"/>
  </p:notesMasterIdLst>
  <p:handoutMasterIdLst>
    <p:handoutMasterId r:id="rId31"/>
  </p:handoutMasterIdLst>
  <p:sldIdLst>
    <p:sldId id="319" r:id="rId3"/>
    <p:sldId id="312" r:id="rId4"/>
    <p:sldId id="1438" r:id="rId5"/>
    <p:sldId id="308" r:id="rId6"/>
    <p:sldId id="1437" r:id="rId7"/>
    <p:sldId id="1436" r:id="rId8"/>
    <p:sldId id="1422" r:id="rId9"/>
    <p:sldId id="1439" r:id="rId10"/>
    <p:sldId id="1440" r:id="rId11"/>
    <p:sldId id="1441" r:id="rId12"/>
    <p:sldId id="1449" r:id="rId13"/>
    <p:sldId id="1442" r:id="rId14"/>
    <p:sldId id="1450" r:id="rId15"/>
    <p:sldId id="1451" r:id="rId16"/>
    <p:sldId id="1452" r:id="rId17"/>
    <p:sldId id="1443" r:id="rId18"/>
    <p:sldId id="1444" r:id="rId19"/>
    <p:sldId id="1445" r:id="rId20"/>
    <p:sldId id="1453" r:id="rId21"/>
    <p:sldId id="1454" r:id="rId22"/>
    <p:sldId id="1421" r:id="rId23"/>
    <p:sldId id="1429" r:id="rId24"/>
    <p:sldId id="1462" r:id="rId25"/>
    <p:sldId id="1455" r:id="rId26"/>
    <p:sldId id="1456" r:id="rId27"/>
    <p:sldId id="1463" r:id="rId28"/>
    <p:sldId id="1464" r:id="rId29"/>
  </p:sldIdLst>
  <p:sldSz cx="9144000" cy="6858000" type="screen4x3"/>
  <p:notesSz cx="6858000" cy="9144000"/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88" d="100"/>
          <a:sy n="88" d="100"/>
        </p:scale>
        <p:origin x="1224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3144B79-9F6B-4BCC-AAE4-060BD150161F}"/>
              </a:ext>
            </a:extLst>
          </p:cNvPr>
          <p:cNvGrpSpPr/>
          <p:nvPr userDrawn="1"/>
        </p:nvGrpSpPr>
        <p:grpSpPr>
          <a:xfrm>
            <a:off x="168959" y="115629"/>
            <a:ext cx="5364082" cy="843617"/>
            <a:chOff x="168959" y="115629"/>
            <a:chExt cx="5364082" cy="84361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428239E-785A-459C-A5E5-550D271A8203}"/>
                </a:ext>
              </a:extLst>
            </p:cNvPr>
            <p:cNvSpPr/>
            <p:nvPr userDrawn="1"/>
          </p:nvSpPr>
          <p:spPr>
            <a:xfrm>
              <a:off x="731727" y="183495"/>
              <a:ext cx="480131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71534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数学建模算法与应用</a:t>
              </a: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53ECF2AF-39E9-49D6-A5A3-EAF84A3660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68959" y="115629"/>
              <a:ext cx="603140" cy="843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19EF195-BF07-482D-AA35-DD904451EF3E}"/>
              </a:ext>
            </a:extLst>
          </p:cNvPr>
          <p:cNvGrpSpPr/>
          <p:nvPr userDrawn="1"/>
        </p:nvGrpSpPr>
        <p:grpSpPr>
          <a:xfrm>
            <a:off x="3549834" y="98789"/>
            <a:ext cx="5495481" cy="856025"/>
            <a:chOff x="3549834" y="98789"/>
            <a:chExt cx="5495481" cy="85602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7D79B00-B374-4B75-9683-BD6F3350AF2B}"/>
                </a:ext>
              </a:extLst>
            </p:cNvPr>
            <p:cNvSpPr/>
            <p:nvPr userDrawn="1"/>
          </p:nvSpPr>
          <p:spPr>
            <a:xfrm>
              <a:off x="3549834" y="246928"/>
              <a:ext cx="480131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71534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数学建模算法与应用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1C2B5A5-9018-443E-952A-A7CAAF00B7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442175" y="98789"/>
              <a:ext cx="603140" cy="843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结尾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00584" y="-106934"/>
            <a:ext cx="9351198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5604C697-5F9B-7147-A35C-C3337DB17A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3632200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 dirty="0"/>
          </a:p>
        </p:txBody>
      </p:sp>
      <p:pic>
        <p:nvPicPr>
          <p:cNvPr id="10" name="图片占位符 4">
            <a:extLst>
              <a:ext uri="{FF2B5EF4-FFF2-40B4-BE49-F238E27FC236}">
                <a16:creationId xmlns:a16="http://schemas.microsoft.com/office/drawing/2014/main" id="{0236C21D-9B21-4A8C-B223-F9C43C945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5239"/>
            <a:ext cx="9144000" cy="3554865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9812D007-A81E-4F1C-B39F-F5936F60A18B}"/>
              </a:ext>
            </a:extLst>
          </p:cNvPr>
          <p:cNvSpPr txBox="1">
            <a:spLocks/>
          </p:cNvSpPr>
          <p:nvPr userDrawn="1"/>
        </p:nvSpPr>
        <p:spPr>
          <a:xfrm>
            <a:off x="602457" y="4218524"/>
            <a:ext cx="7939086" cy="892503"/>
          </a:xfrm>
          <a:prstGeom prst="rect">
            <a:avLst/>
          </a:prstGeom>
        </p:spPr>
        <p:txBody>
          <a:bodyPr tIns="0" bIns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>
                <a:solidFill>
                  <a:schemeClr val="accent1"/>
                </a:solidFill>
              </a:rPr>
              <a:t>海军航空大学</a:t>
            </a: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B3AE04CC-8F1C-4AA3-B566-7F992403C83B}"/>
              </a:ext>
            </a:extLst>
          </p:cNvPr>
          <p:cNvSpPr txBox="1">
            <a:spLocks/>
          </p:cNvSpPr>
          <p:nvPr userDrawn="1"/>
        </p:nvSpPr>
        <p:spPr>
          <a:xfrm>
            <a:off x="602457" y="4856798"/>
            <a:ext cx="7939086" cy="508452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350" dirty="0">
                <a:solidFill>
                  <a:schemeClr val="tx2"/>
                </a:solidFill>
              </a:rPr>
              <a:t>Naval Aeronautical University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F628FB-2736-43E4-BBA8-661E473C006B}"/>
              </a:ext>
            </a:extLst>
          </p:cNvPr>
          <p:cNvSpPr/>
          <p:nvPr userDrawn="1"/>
        </p:nvSpPr>
        <p:spPr>
          <a:xfrm>
            <a:off x="0" y="0"/>
            <a:ext cx="9144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0632543-004C-4B4C-BD76-C87A36B28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134" y="3096814"/>
            <a:ext cx="1149635" cy="1193250"/>
          </a:xfrm>
          <a:prstGeom prst="rect">
            <a:avLst/>
          </a:prstGeom>
          <a:noFill/>
        </p:spPr>
      </p:pic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60CE0298-0B3B-47D7-9982-84410F67EA07}"/>
              </a:ext>
            </a:extLst>
          </p:cNvPr>
          <p:cNvSpPr txBox="1">
            <a:spLocks/>
          </p:cNvSpPr>
          <p:nvPr userDrawn="1"/>
        </p:nvSpPr>
        <p:spPr>
          <a:xfrm>
            <a:off x="441422" y="5852877"/>
            <a:ext cx="2190750" cy="838407"/>
          </a:xfrm>
          <a:prstGeom prst="rect">
            <a:avLst/>
          </a:prstGeom>
        </p:spPr>
        <p:txBody>
          <a:bodyPr vert="horz" lIns="0" tIns="34290" rIns="68580" bIns="3429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900" dirty="0"/>
              <a:t>听党指挥</a:t>
            </a:r>
            <a:endParaRPr lang="en-US" altLang="zh-CN" sz="900" dirty="0"/>
          </a:p>
          <a:p>
            <a:pPr>
              <a:lnSpc>
                <a:spcPct val="150000"/>
              </a:lnSpc>
            </a:pPr>
            <a:r>
              <a:rPr lang="zh-CN" altLang="en-US" sz="900" dirty="0"/>
              <a:t>能打胜仗</a:t>
            </a:r>
            <a:endParaRPr lang="en-US" altLang="zh-CN" sz="900" dirty="0"/>
          </a:p>
          <a:p>
            <a:pPr>
              <a:lnSpc>
                <a:spcPct val="150000"/>
              </a:lnSpc>
            </a:pPr>
            <a:r>
              <a:rPr lang="zh-CN" altLang="en-US" sz="900" dirty="0"/>
              <a:t>作风优良</a:t>
            </a:r>
          </a:p>
        </p:txBody>
      </p:sp>
    </p:spTree>
    <p:extLst>
      <p:ext uri="{BB962C8B-B14F-4D97-AF65-F5344CB8AC3E}">
        <p14:creationId xmlns:p14="http://schemas.microsoft.com/office/powerpoint/2010/main" val="1670904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09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544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结尾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7929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670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79149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92053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图与网络模型及方法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671" r:id="rId4"/>
    <p:sldLayoutId id="214748374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1586669" y="-2421"/>
            <a:ext cx="509912" cy="491951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1786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数学模型方法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1899573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2910356" y="66385"/>
            <a:ext cx="6129314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en-US" altLang="zh-CN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1.2MATLAB</a:t>
            </a: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入门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9510CF-9451-42A9-B1CC-E29E0965E551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03497F71-7A1F-442F-A998-7A6F5E0FBF1C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568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>
          <p15:clr>
            <a:srgbClr val="F26B43"/>
          </p15:clr>
        </p15:guide>
        <p15:guide id="2" pos="2880">
          <p15:clr>
            <a:srgbClr val="F26B43"/>
          </p15:clr>
        </p15:guide>
        <p15:guide id="3" pos="311">
          <p15:clr>
            <a:srgbClr val="F26B43"/>
          </p15:clr>
        </p15:guide>
        <p15:guide id="4" pos="5449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orient="horz" pos="3929">
          <p15:clr>
            <a:srgbClr val="F26B43"/>
          </p15:clr>
        </p15:guide>
        <p15:guide id="8" orient="horz" pos="4020">
          <p15:clr>
            <a:srgbClr val="F26B43"/>
          </p15:clr>
        </p15:guide>
        <p15:guide id="9" pos="2030">
          <p15:clr>
            <a:srgbClr val="F26B43"/>
          </p15:clr>
        </p15:guide>
        <p15:guide id="10" pos="3731">
          <p15:clr>
            <a:srgbClr val="F26B43"/>
          </p15:clr>
        </p15:guide>
        <p15:guide id="11" pos="380">
          <p15:clr>
            <a:srgbClr val="F26B43"/>
          </p15:clr>
        </p15:guide>
        <p15:guide id="12" pos="53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14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5.xml"/><Relationship Id="rId6" Type="http://schemas.openxmlformats.org/officeDocument/2006/relationships/package" Target="../embeddings/Microsoft_Word_Document17.docx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16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19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21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24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7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5.xml"/><Relationship Id="rId6" Type="http://schemas.openxmlformats.org/officeDocument/2006/relationships/package" Target="../embeddings/Microsoft_Word_Document27.docx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26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32.docx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36.docx"/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5.xml"/><Relationship Id="rId6" Type="http://schemas.openxmlformats.org/officeDocument/2006/relationships/package" Target="../embeddings/Microsoft_Word_Document35.docx"/><Relationship Id="rId11" Type="http://schemas.openxmlformats.org/officeDocument/2006/relationships/image" Target="../media/image47.emf"/><Relationship Id="rId5" Type="http://schemas.openxmlformats.org/officeDocument/2006/relationships/image" Target="../media/image44.emf"/><Relationship Id="rId10" Type="http://schemas.openxmlformats.org/officeDocument/2006/relationships/package" Target="../embeddings/Microsoft_Word_Document37.docx"/><Relationship Id="rId4" Type="http://schemas.openxmlformats.org/officeDocument/2006/relationships/package" Target="../embeddings/Microsoft_Word_Document34.docx"/><Relationship Id="rId9" Type="http://schemas.openxmlformats.org/officeDocument/2006/relationships/image" Target="../media/image4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Word_Document39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2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Word_Document5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8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5.xml"/><Relationship Id="rId6" Type="http://schemas.openxmlformats.org/officeDocument/2006/relationships/package" Target="../embeddings/Microsoft_Word_Document8.docx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7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5.xml"/><Relationship Id="rId6" Type="http://schemas.openxmlformats.org/officeDocument/2006/relationships/package" Target="../embeddings/Microsoft_Word_Document11.docx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0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</a:t>
            </a:r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837788" y="2866024"/>
            <a:ext cx="3390637" cy="707870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4.4</a:t>
            </a:r>
            <a:r>
              <a:rPr lang="zh-CN" altLang="en-US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最小生成树</a:t>
            </a: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589761"/>
              </p:ext>
            </p:extLst>
          </p:nvPr>
        </p:nvGraphicFramePr>
        <p:xfrm>
          <a:off x="523875" y="809625"/>
          <a:ext cx="8170863" cy="263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585960" imgH="3122791" progId="Word.Document.12">
                  <p:embed/>
                </p:oleObj>
              </mc:Choice>
              <mc:Fallback>
                <p:oleObj name="Document" r:id="rId2" imgW="9585960" imgH="31227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8170863" cy="263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935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41713"/>
              </p:ext>
            </p:extLst>
          </p:nvPr>
        </p:nvGraphicFramePr>
        <p:xfrm>
          <a:off x="509588" y="1619250"/>
          <a:ext cx="8020050" cy="362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00343" progId="Word.Document.12">
                  <p:embed/>
                </p:oleObj>
              </mc:Choice>
              <mc:Fallback>
                <p:oleObj name="Document" r:id="rId2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9588" y="1619250"/>
                        <a:ext cx="8020050" cy="3627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2.Kruskal</a:t>
            </a:r>
            <a:r>
              <a:rPr lang="zh-CN" altLang="en-US" sz="3600" b="1" dirty="0">
                <a:solidFill>
                  <a:srgbClr val="0293B8"/>
                </a:solidFill>
              </a:rPr>
              <a:t>算法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C7CFBC1-0439-43DD-816B-0CD1CC33FB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483722"/>
              </p:ext>
            </p:extLst>
          </p:nvPr>
        </p:nvGraphicFramePr>
        <p:xfrm>
          <a:off x="658813" y="3014615"/>
          <a:ext cx="7870825" cy="355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67613" imgH="3700343" progId="Word.Document.12">
                  <p:embed/>
                </p:oleObj>
              </mc:Choice>
              <mc:Fallback>
                <p:oleObj name="Document" r:id="rId4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8813" y="3014615"/>
                        <a:ext cx="7870825" cy="355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201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39454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68847"/>
              </p:ext>
            </p:extLst>
          </p:nvPr>
        </p:nvGraphicFramePr>
        <p:xfrm>
          <a:off x="531813" y="2215356"/>
          <a:ext cx="7840662" cy="280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215356"/>
                        <a:ext cx="7840662" cy="280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1F8879B-C710-4664-BDF1-74A6356819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678671"/>
              </p:ext>
            </p:extLst>
          </p:nvPr>
        </p:nvGraphicFramePr>
        <p:xfrm>
          <a:off x="552451" y="4810706"/>
          <a:ext cx="7840662" cy="280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37732" imgH="2920963" progId="Word.Document.12">
                  <p:embed/>
                </p:oleObj>
              </mc:Choice>
              <mc:Fallback>
                <p:oleObj name="Document" r:id="rId6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2451" y="4810706"/>
                        <a:ext cx="7840662" cy="280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846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406800"/>
              </p:ext>
            </p:extLst>
          </p:nvPr>
        </p:nvGraphicFramePr>
        <p:xfrm>
          <a:off x="509588" y="1510066"/>
          <a:ext cx="8229600" cy="556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097306" imgH="6170955" progId="Word.Document.12">
                  <p:embed/>
                </p:oleObj>
              </mc:Choice>
              <mc:Fallback>
                <p:oleObj name="Document" r:id="rId2" imgW="9097306" imgH="6170955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9588" y="1510066"/>
                        <a:ext cx="8229600" cy="556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3.Prim</a:t>
            </a:r>
            <a:r>
              <a:rPr lang="zh-CN" altLang="en-US" sz="3600" b="1" dirty="0">
                <a:solidFill>
                  <a:srgbClr val="0293B8"/>
                </a:solidFill>
              </a:rPr>
              <a:t>算法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C7CFBC1-0439-43DD-816B-0CD1CC33FB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913805"/>
              </p:ext>
            </p:extLst>
          </p:nvPr>
        </p:nvGraphicFramePr>
        <p:xfrm>
          <a:off x="688975" y="3796728"/>
          <a:ext cx="8185150" cy="350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610452" imgH="3719805" progId="Word.Document.12">
                  <p:embed/>
                </p:oleObj>
              </mc:Choice>
              <mc:Fallback>
                <p:oleObj name="Document" r:id="rId4" imgW="8610452" imgH="371980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4C7CFBC1-0439-43DD-816B-0CD1CC33F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8975" y="3796728"/>
                        <a:ext cx="8185150" cy="350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104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4046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435836"/>
              </p:ext>
            </p:extLst>
          </p:nvPr>
        </p:nvGraphicFramePr>
        <p:xfrm>
          <a:off x="531813" y="2215356"/>
          <a:ext cx="7840662" cy="280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174037" progId="Word.Document.12">
                  <p:embed/>
                </p:oleObj>
              </mc:Choice>
              <mc:Fallback>
                <p:oleObj name="Document" r:id="rId4" imgW="8137732" imgH="317403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215356"/>
                        <a:ext cx="7840662" cy="280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796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481194"/>
              </p:ext>
            </p:extLst>
          </p:nvPr>
        </p:nvGraphicFramePr>
        <p:xfrm>
          <a:off x="404813" y="1423988"/>
          <a:ext cx="8364537" cy="628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04945" imgH="6384793" progId="Word.Document.12">
                  <p:embed/>
                </p:oleObj>
              </mc:Choice>
              <mc:Fallback>
                <p:oleObj name="Document" r:id="rId2" imgW="8504945" imgH="638479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4813" y="1423988"/>
                        <a:ext cx="8364537" cy="6281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4.</a:t>
            </a:r>
            <a:r>
              <a:rPr lang="zh-CN" altLang="en-US" sz="3600" b="1" dirty="0">
                <a:solidFill>
                  <a:srgbClr val="0293B8"/>
                </a:solidFill>
              </a:rPr>
              <a:t>最小生成树举例</a:t>
            </a:r>
          </a:p>
        </p:txBody>
      </p:sp>
    </p:spTree>
    <p:extLst>
      <p:ext uri="{BB962C8B-B14F-4D97-AF65-F5344CB8AC3E}">
        <p14:creationId xmlns:p14="http://schemas.microsoft.com/office/powerpoint/2010/main" val="341054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304008"/>
              </p:ext>
            </p:extLst>
          </p:nvPr>
        </p:nvGraphicFramePr>
        <p:xfrm>
          <a:off x="523875" y="809625"/>
          <a:ext cx="7840663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840663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888382"/>
              </p:ext>
            </p:extLst>
          </p:nvPr>
        </p:nvGraphicFramePr>
        <p:xfrm>
          <a:off x="949823" y="2310452"/>
          <a:ext cx="7540625" cy="298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345460" imgH="3304713" progId="Word.Document.12">
                  <p:embed/>
                </p:oleObj>
              </mc:Choice>
              <mc:Fallback>
                <p:oleObj name="Document" r:id="rId4" imgW="8345460" imgH="330471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9823" y="2310452"/>
                        <a:ext cx="7540625" cy="298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754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066683"/>
              </p:ext>
            </p:extLst>
          </p:nvPr>
        </p:nvGraphicFramePr>
        <p:xfrm>
          <a:off x="455636" y="973399"/>
          <a:ext cx="7840663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5636" y="973399"/>
                        <a:ext cx="7840663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220779"/>
              </p:ext>
            </p:extLst>
          </p:nvPr>
        </p:nvGraphicFramePr>
        <p:xfrm>
          <a:off x="3688616" y="2652155"/>
          <a:ext cx="7840662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8616" y="2652155"/>
                        <a:ext cx="7840662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8CD9A32-D34B-4A54-89B2-1009640F8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399201"/>
              </p:ext>
            </p:extLst>
          </p:nvPr>
        </p:nvGraphicFramePr>
        <p:xfrm>
          <a:off x="646113" y="3532188"/>
          <a:ext cx="7740650" cy="277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37732" imgH="2920963" progId="Word.Document.12">
                  <p:embed/>
                </p:oleObj>
              </mc:Choice>
              <mc:Fallback>
                <p:oleObj name="Document" r:id="rId6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6113" y="3532188"/>
                        <a:ext cx="7740650" cy="2773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130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317112"/>
              </p:ext>
            </p:extLst>
          </p:nvPr>
        </p:nvGraphicFramePr>
        <p:xfrm>
          <a:off x="523875" y="809625"/>
          <a:ext cx="7840663" cy="485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5038788" progId="Word.Document.12">
                  <p:embed/>
                </p:oleObj>
              </mc:Choice>
              <mc:Fallback>
                <p:oleObj name="Document" r:id="rId2" imgW="8137732" imgH="50387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840663" cy="4856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350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452066"/>
              </p:ext>
            </p:extLst>
          </p:nvPr>
        </p:nvGraphicFramePr>
        <p:xfrm>
          <a:off x="490538" y="873125"/>
          <a:ext cx="788987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06355" progId="Word.Document.12">
                  <p:embed/>
                </p:oleObj>
              </mc:Choice>
              <mc:Fallback>
                <p:oleObj name="Document" r:id="rId2" imgW="8167613" imgH="17063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3125"/>
                        <a:ext cx="7889875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103649" y="1572891"/>
            <a:ext cx="77673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close all, a=zeros(9);</a:t>
            </a:r>
            <a:endParaRPr lang="zh-CN" altLang="zh-CN" sz="2800" dirty="0"/>
          </a:p>
          <a:p>
            <a:r>
              <a:rPr lang="en-US" altLang="zh-CN" sz="2800" b="1" dirty="0"/>
              <a:t>a(1,[2:9])=[2 1 3 4 4 2 5 4];</a:t>
            </a:r>
            <a:endParaRPr lang="zh-CN" altLang="zh-CN" sz="2800" dirty="0"/>
          </a:p>
          <a:p>
            <a:r>
              <a:rPr lang="en-US" altLang="zh-CN" sz="2800" b="1" dirty="0"/>
              <a:t>a(2,[3 9])=[4 1]; a(3,4)=1; a(4,5)=1;</a:t>
            </a:r>
            <a:endParaRPr lang="zh-CN" altLang="zh-CN" sz="2800" dirty="0"/>
          </a:p>
          <a:p>
            <a:r>
              <a:rPr lang="en-US" altLang="zh-CN" sz="2800" b="1" dirty="0"/>
              <a:t>a(5,6)=5; a(6,7)=2; a(7,8)=3; a(8,9)=5;</a:t>
            </a:r>
            <a:endParaRPr lang="zh-CN" altLang="zh-CN" sz="2800" dirty="0"/>
          </a:p>
          <a:p>
            <a:r>
              <a:rPr lang="en-US" altLang="zh-CN" sz="2800" b="1" dirty="0"/>
              <a:t>s=</a:t>
            </a:r>
            <a:r>
              <a:rPr lang="en-US" altLang="zh-CN" sz="2800" b="1" dirty="0" err="1"/>
              <a:t>cellstr</a:t>
            </a:r>
            <a:r>
              <a:rPr lang="en-US" altLang="zh-CN" sz="2800" b="1" dirty="0"/>
              <a:t>(</a:t>
            </a:r>
            <a:r>
              <a:rPr lang="en-US" altLang="zh-CN" sz="2800" b="1" dirty="0" err="1"/>
              <a:t>strcat</a:t>
            </a:r>
            <a:r>
              <a:rPr lang="en-US" altLang="zh-CN" sz="2800" b="1" dirty="0"/>
              <a:t>('v',int2str([0:8]')));</a:t>
            </a:r>
            <a:endParaRPr lang="zh-CN" altLang="zh-CN" sz="2800" dirty="0"/>
          </a:p>
          <a:p>
            <a:r>
              <a:rPr lang="en-US" altLang="zh-CN" sz="2800" b="1" dirty="0"/>
              <a:t>G=graph(</a:t>
            </a:r>
            <a:r>
              <a:rPr lang="en-US" altLang="zh-CN" sz="2800" b="1" dirty="0" err="1"/>
              <a:t>a,s,'upper</a:t>
            </a:r>
            <a:r>
              <a:rPr lang="en-US" altLang="zh-CN" sz="2800" b="1" dirty="0"/>
              <a:t>'); p=plot(G,'</a:t>
            </a:r>
            <a:r>
              <a:rPr lang="en-US" altLang="zh-CN" sz="2800" b="1" dirty="0" err="1"/>
              <a:t>EdgeLabel</a:t>
            </a:r>
            <a:r>
              <a:rPr lang="en-US" altLang="zh-CN" sz="2800" b="1" dirty="0"/>
              <a:t>',</a:t>
            </a:r>
            <a:r>
              <a:rPr lang="en-US" altLang="zh-CN" sz="2800" b="1" dirty="0" err="1"/>
              <a:t>G.Edges.Weight</a:t>
            </a:r>
            <a:r>
              <a:rPr lang="en-US" altLang="zh-CN" sz="2800" b="1" dirty="0"/>
              <a:t>);</a:t>
            </a:r>
            <a:endParaRPr lang="zh-CN" altLang="zh-CN" sz="2800" dirty="0"/>
          </a:p>
          <a:p>
            <a:r>
              <a:rPr lang="en-US" altLang="zh-CN" sz="2800" b="1" dirty="0"/>
              <a:t>T=</a:t>
            </a:r>
            <a:r>
              <a:rPr lang="en-US" altLang="zh-CN" sz="2800" b="1" dirty="0" err="1"/>
              <a:t>minspantree</a:t>
            </a:r>
            <a:r>
              <a:rPr lang="en-US" altLang="zh-CN" sz="2800" b="1" dirty="0"/>
              <a:t>(</a:t>
            </a:r>
            <a:r>
              <a:rPr lang="en-US" altLang="zh-CN" sz="2800" b="1" dirty="0" err="1"/>
              <a:t>G,'Method','sparse</a:t>
            </a:r>
            <a:r>
              <a:rPr lang="en-US" altLang="zh-CN" sz="2800" b="1" dirty="0"/>
              <a:t>') %Kruskal</a:t>
            </a:r>
            <a:r>
              <a:rPr lang="zh-CN" altLang="zh-CN" sz="2800" b="1" dirty="0"/>
              <a:t>算法</a:t>
            </a:r>
            <a:endParaRPr lang="zh-CN" altLang="zh-CN" sz="2800" dirty="0"/>
          </a:p>
          <a:p>
            <a:r>
              <a:rPr lang="en-US" altLang="zh-CN" sz="2800" b="1" dirty="0"/>
              <a:t>L=sum(</a:t>
            </a:r>
            <a:r>
              <a:rPr lang="en-US" altLang="zh-CN" sz="2800" b="1" dirty="0" err="1"/>
              <a:t>T.Edges.Weight</a:t>
            </a:r>
            <a:r>
              <a:rPr lang="en-US" altLang="zh-CN" sz="2800" b="1" dirty="0"/>
              <a:t>), highlight(</a:t>
            </a:r>
            <a:r>
              <a:rPr lang="en-US" altLang="zh-CN" sz="2800" b="1" dirty="0" err="1"/>
              <a:t>p,T</a:t>
            </a:r>
            <a:r>
              <a:rPr lang="en-US" altLang="zh-CN" sz="2800" b="1" dirty="0"/>
              <a:t>)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80662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736988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80758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736988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基本概念和算法</a:t>
            </a: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4012332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408293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4012332"/>
            <a:ext cx="466695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最小生成树的数学</a:t>
            </a:r>
            <a:endParaRPr lang="en-US" altLang="zh-CN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规划模型</a:t>
            </a: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746306"/>
              </p:ext>
            </p:extLst>
          </p:nvPr>
        </p:nvGraphicFramePr>
        <p:xfrm>
          <a:off x="495300" y="869950"/>
          <a:ext cx="7869238" cy="163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06355" progId="Word.Document.12">
                  <p:embed/>
                </p:oleObj>
              </mc:Choice>
              <mc:Fallback>
                <p:oleObj name="Document" r:id="rId2" imgW="8167613" imgH="17063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869950"/>
                        <a:ext cx="7869238" cy="163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103649" y="1572891"/>
            <a:ext cx="77673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close all</a:t>
            </a:r>
            <a:endParaRPr lang="zh-CN" altLang="zh-CN" sz="2800" dirty="0"/>
          </a:p>
          <a:p>
            <a:r>
              <a:rPr lang="en-US" altLang="zh-CN" sz="2800" b="1" dirty="0"/>
              <a:t>nod =</a:t>
            </a:r>
            <a:r>
              <a:rPr lang="en-US" altLang="zh-CN" sz="2800" b="1" dirty="0" err="1"/>
              <a:t>cellstr</a:t>
            </a:r>
            <a:r>
              <a:rPr lang="en-US" altLang="zh-CN" sz="2800" b="1" dirty="0"/>
              <a:t>(</a:t>
            </a:r>
            <a:r>
              <a:rPr lang="en-US" altLang="zh-CN" sz="2800" b="1" dirty="0" err="1"/>
              <a:t>strcat</a:t>
            </a:r>
            <a:r>
              <a:rPr lang="en-US" altLang="zh-CN" sz="2800" b="1" dirty="0"/>
              <a:t>('v',int2str([0:8]')));</a:t>
            </a:r>
            <a:endParaRPr lang="zh-CN" altLang="zh-CN" sz="2800" dirty="0"/>
          </a:p>
          <a:p>
            <a:r>
              <a:rPr lang="en-US" altLang="zh-CN" sz="2800" b="1" dirty="0"/>
              <a:t>G = graph; G = </a:t>
            </a:r>
            <a:r>
              <a:rPr lang="en-US" altLang="zh-CN" sz="2800" b="1" dirty="0" err="1"/>
              <a:t>addnode</a:t>
            </a:r>
            <a:r>
              <a:rPr lang="en-US" altLang="zh-CN" sz="2800" b="1" dirty="0"/>
              <a:t>(</a:t>
            </a:r>
            <a:r>
              <a:rPr lang="en-US" altLang="zh-CN" sz="2800" b="1" dirty="0" err="1"/>
              <a:t>G,nod</a:t>
            </a:r>
            <a:r>
              <a:rPr lang="en-US" altLang="zh-CN" sz="2800" b="1" dirty="0"/>
              <a:t>);</a:t>
            </a:r>
            <a:endParaRPr lang="zh-CN" altLang="zh-CN" sz="2800" dirty="0"/>
          </a:p>
          <a:p>
            <a:r>
              <a:rPr lang="en-US" altLang="zh-CN" sz="2800" b="1" dirty="0"/>
              <a:t>ed ={ 'v0','v1',2;'v0','v2',1;'v0','v3',3;'v0','v4',4</a:t>
            </a:r>
            <a:endParaRPr lang="zh-CN" altLang="zh-CN" sz="2800" dirty="0"/>
          </a:p>
          <a:p>
            <a:r>
              <a:rPr lang="en-US" altLang="zh-CN" sz="2800" b="1" dirty="0"/>
              <a:t>    'v0','v5',4;'v0','v6',2;'v0','v7',5;'v0','v8',4</a:t>
            </a:r>
            <a:endParaRPr lang="zh-CN" altLang="zh-CN" sz="2800" dirty="0"/>
          </a:p>
          <a:p>
            <a:r>
              <a:rPr lang="en-US" altLang="zh-CN" sz="2800" b="1" dirty="0"/>
              <a:t>    'v1','v2',4;'v1','v8',1;'v2','v3',1;'v3','v4',1</a:t>
            </a:r>
            <a:endParaRPr lang="zh-CN" altLang="zh-CN" sz="2800" dirty="0"/>
          </a:p>
          <a:p>
            <a:r>
              <a:rPr lang="en-US" altLang="zh-CN" sz="2800" b="1" dirty="0"/>
              <a:t>    'v4','v5',5;'v5','v6',2;'v6','v7',3;'v7','v8',5};</a:t>
            </a:r>
            <a:endParaRPr lang="zh-CN" altLang="zh-CN" sz="2800" dirty="0"/>
          </a:p>
          <a:p>
            <a:r>
              <a:rPr lang="en-US" altLang="zh-CN" sz="2800" b="1" dirty="0"/>
              <a:t>G = </a:t>
            </a:r>
            <a:r>
              <a:rPr lang="en-US" altLang="zh-CN" sz="2800" b="1" dirty="0" err="1"/>
              <a:t>addedge</a:t>
            </a:r>
            <a:r>
              <a:rPr lang="en-US" altLang="zh-CN" sz="2800" b="1" dirty="0"/>
              <a:t>(</a:t>
            </a:r>
            <a:r>
              <a:rPr lang="en-US" altLang="zh-CN" sz="2800" b="1" dirty="0" err="1"/>
              <a:t>G,ed</a:t>
            </a:r>
            <a:r>
              <a:rPr lang="en-US" altLang="zh-CN" sz="2800" b="1" dirty="0"/>
              <a:t>(:,1),ed(:,2),cell2mat(ed(:,3))); </a:t>
            </a:r>
            <a:endParaRPr lang="zh-CN" altLang="zh-CN" sz="2800" dirty="0"/>
          </a:p>
          <a:p>
            <a:r>
              <a:rPr lang="en-US" altLang="zh-CN" sz="2800" b="1" dirty="0"/>
              <a:t>p=plot(G,'</a:t>
            </a:r>
            <a:r>
              <a:rPr lang="en-US" altLang="zh-CN" sz="2800" b="1" dirty="0" err="1"/>
              <a:t>EdgeLabel</a:t>
            </a:r>
            <a:r>
              <a:rPr lang="en-US" altLang="zh-CN" sz="2800" b="1" dirty="0"/>
              <a:t>',</a:t>
            </a:r>
            <a:r>
              <a:rPr lang="en-US" altLang="zh-CN" sz="2800" b="1" dirty="0" err="1"/>
              <a:t>G.Edges.Weight</a:t>
            </a:r>
            <a:r>
              <a:rPr lang="en-US" altLang="zh-CN" sz="2800" b="1" dirty="0"/>
              <a:t>);</a:t>
            </a:r>
            <a:endParaRPr lang="zh-CN" altLang="zh-CN" sz="2800" dirty="0"/>
          </a:p>
          <a:p>
            <a:r>
              <a:rPr lang="en-US" altLang="zh-CN" sz="2800" b="1" dirty="0"/>
              <a:t>T=</a:t>
            </a:r>
            <a:r>
              <a:rPr lang="en-US" altLang="zh-CN" sz="2800" b="1" dirty="0" err="1"/>
              <a:t>minspantree</a:t>
            </a:r>
            <a:r>
              <a:rPr lang="en-US" altLang="zh-CN" sz="2800" b="1" dirty="0"/>
              <a:t>(G), L=sum(</a:t>
            </a:r>
            <a:r>
              <a:rPr lang="en-US" altLang="zh-CN" sz="2800" b="1" dirty="0" err="1"/>
              <a:t>T.Edges.Weight</a:t>
            </a:r>
            <a:r>
              <a:rPr lang="en-US" altLang="zh-CN" sz="2800" b="1" dirty="0"/>
              <a:t>)</a:t>
            </a:r>
            <a:endParaRPr lang="zh-CN" altLang="zh-CN" sz="2800" dirty="0"/>
          </a:p>
          <a:p>
            <a:r>
              <a:rPr lang="en-US" altLang="zh-CN" sz="2800" b="1" dirty="0"/>
              <a:t>highlight(</a:t>
            </a:r>
            <a:r>
              <a:rPr lang="en-US" altLang="zh-CN" sz="2800" b="1" dirty="0" err="1"/>
              <a:t>p,T</a:t>
            </a:r>
            <a:r>
              <a:rPr lang="en-US" altLang="zh-CN" sz="2800" b="1" dirty="0"/>
              <a:t>)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22501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832556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最小生成树的</a:t>
            </a:r>
            <a:endParaRPr lang="en-US" altLang="zh-CN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数学规划模型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37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24144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046852"/>
              </p:ext>
            </p:extLst>
          </p:nvPr>
        </p:nvGraphicFramePr>
        <p:xfrm>
          <a:off x="554038" y="3238500"/>
          <a:ext cx="7840662" cy="280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038" y="3238500"/>
                        <a:ext cx="7840662" cy="280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246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813" y="617538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617538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813" y="1614417"/>
          <a:ext cx="7840662" cy="280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1614417"/>
                        <a:ext cx="7840662" cy="280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608ECF3-F998-4161-819D-52A9395970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572400"/>
              </p:ext>
            </p:extLst>
          </p:nvPr>
        </p:nvGraphicFramePr>
        <p:xfrm>
          <a:off x="511175" y="3957673"/>
          <a:ext cx="7840662" cy="280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37732" imgH="2920963" progId="Word.Document.12">
                  <p:embed/>
                </p:oleObj>
              </mc:Choice>
              <mc:Fallback>
                <p:oleObj name="Document" r:id="rId6" imgW="8137732" imgH="292096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608ECF3-F998-4161-819D-52A9395970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1175" y="3957673"/>
                        <a:ext cx="7840662" cy="280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4FEE9AF-8CFB-4ED9-A771-81879770C5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664504"/>
              </p:ext>
            </p:extLst>
          </p:nvPr>
        </p:nvGraphicFramePr>
        <p:xfrm>
          <a:off x="349676" y="5497963"/>
          <a:ext cx="7840662" cy="280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8137732" imgH="2920963" progId="Word.Document.12">
                  <p:embed/>
                </p:oleObj>
              </mc:Choice>
              <mc:Fallback>
                <p:oleObj name="Document" r:id="rId8" imgW="8137732" imgH="292096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608ECF3-F998-4161-819D-52A9395970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9676" y="5497963"/>
                        <a:ext cx="7840662" cy="280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C63B3E2-48C2-48CC-995E-EAD5D5BBB2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540864"/>
              </p:ext>
            </p:extLst>
          </p:nvPr>
        </p:nvGraphicFramePr>
        <p:xfrm>
          <a:off x="1615246" y="5900809"/>
          <a:ext cx="7742237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0" imgW="8137732" imgH="2920963" progId="Word.Document.12">
                  <p:embed/>
                </p:oleObj>
              </mc:Choice>
              <mc:Fallback>
                <p:oleObj name="Document" r:id="rId10" imgW="8137732" imgH="2920963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E4FEE9AF-8CFB-4ED9-A771-81879770C5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15246" y="5900809"/>
                        <a:ext cx="7742237" cy="277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178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749914"/>
              </p:ext>
            </p:extLst>
          </p:nvPr>
        </p:nvGraphicFramePr>
        <p:xfrm>
          <a:off x="523875" y="809625"/>
          <a:ext cx="7840663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840663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781514"/>
              </p:ext>
            </p:extLst>
          </p:nvPr>
        </p:nvGraphicFramePr>
        <p:xfrm>
          <a:off x="523875" y="3246437"/>
          <a:ext cx="7840662" cy="280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75" y="3246437"/>
                        <a:ext cx="7840662" cy="280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240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402502"/>
              </p:ext>
            </p:extLst>
          </p:nvPr>
        </p:nvGraphicFramePr>
        <p:xfrm>
          <a:off x="605762" y="850569"/>
          <a:ext cx="7631113" cy="718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38343" imgH="7946072" progId="Word.Document.12">
                  <p:embed/>
                </p:oleObj>
              </mc:Choice>
              <mc:Fallback>
                <p:oleObj name="Document" r:id="rId2" imgW="8438343" imgH="79460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5762" y="850569"/>
                        <a:ext cx="7631113" cy="718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726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032364"/>
              </p:ext>
            </p:extLst>
          </p:nvPr>
        </p:nvGraphicFramePr>
        <p:xfrm>
          <a:off x="631778" y="610643"/>
          <a:ext cx="8167613" cy="6771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6771783" progId="Word.Document.12">
                  <p:embed/>
                </p:oleObj>
              </mc:Choice>
              <mc:Fallback>
                <p:oleObj name="Document" r:id="rId2" imgW="8167613" imgH="67717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778" y="610643"/>
                        <a:ext cx="8167613" cy="6771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12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2" y="610136"/>
            <a:ext cx="740753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clc</a:t>
            </a:r>
            <a:r>
              <a:rPr lang="en-US" altLang="zh-CN" sz="1600" b="1" dirty="0"/>
              <a:t>, clear, close all, n = 9;</a:t>
            </a:r>
            <a:endParaRPr lang="zh-CN" altLang="zh-CN" sz="1600" dirty="0"/>
          </a:p>
          <a:p>
            <a:r>
              <a:rPr lang="en-US" altLang="zh-CN" sz="1600" b="1" dirty="0"/>
              <a:t>nod =</a:t>
            </a:r>
            <a:r>
              <a:rPr lang="en-US" altLang="zh-CN" sz="1600" b="1" dirty="0" err="1"/>
              <a:t>cellstr</a:t>
            </a:r>
            <a:r>
              <a:rPr lang="en-US" altLang="zh-CN" sz="1600" b="1" dirty="0"/>
              <a:t>(</a:t>
            </a:r>
            <a:r>
              <a:rPr lang="en-US" altLang="zh-CN" sz="1600" b="1" dirty="0" err="1"/>
              <a:t>strcat</a:t>
            </a:r>
            <a:r>
              <a:rPr lang="en-US" altLang="zh-CN" sz="1600" b="1" dirty="0"/>
              <a:t>('v',int2str([0:n-1]')));</a:t>
            </a:r>
            <a:endParaRPr lang="zh-CN" altLang="zh-CN" sz="1600" dirty="0"/>
          </a:p>
          <a:p>
            <a:r>
              <a:rPr lang="en-US" altLang="zh-CN" sz="1600" b="1" dirty="0"/>
              <a:t>G = graph(); G = </a:t>
            </a:r>
            <a:r>
              <a:rPr lang="en-US" altLang="zh-CN" sz="1600" b="1" dirty="0" err="1"/>
              <a:t>addnode</a:t>
            </a:r>
            <a:r>
              <a:rPr lang="en-US" altLang="zh-CN" sz="1600" b="1" dirty="0"/>
              <a:t>(</a:t>
            </a:r>
            <a:r>
              <a:rPr lang="en-US" altLang="zh-CN" sz="1600" b="1" dirty="0" err="1"/>
              <a:t>G,nod</a:t>
            </a:r>
            <a:r>
              <a:rPr lang="en-US" altLang="zh-CN" sz="1600" b="1" dirty="0"/>
              <a:t>);</a:t>
            </a:r>
            <a:endParaRPr lang="zh-CN" altLang="zh-CN" sz="1600" dirty="0"/>
          </a:p>
          <a:p>
            <a:r>
              <a:rPr lang="en-US" altLang="zh-CN" sz="1600" b="1" dirty="0"/>
              <a:t>ed ={ 'v0','v1',2;'v0','v2',1;'v0','v3',3;'v0','v4',4</a:t>
            </a:r>
            <a:endParaRPr lang="zh-CN" altLang="zh-CN" sz="1600" dirty="0"/>
          </a:p>
          <a:p>
            <a:r>
              <a:rPr lang="en-US" altLang="zh-CN" sz="1600" b="1" dirty="0"/>
              <a:t>    'v0','v5',4;'v0','v6',2;'v0','v7',5;'v0','v8',4</a:t>
            </a:r>
            <a:endParaRPr lang="zh-CN" altLang="zh-CN" sz="1600" dirty="0"/>
          </a:p>
          <a:p>
            <a:r>
              <a:rPr lang="en-US" altLang="zh-CN" sz="1600" b="1" dirty="0"/>
              <a:t>    'v1','v2',4;'v1','v8',1;'v2','v3',1;'v3','v4',1</a:t>
            </a:r>
            <a:endParaRPr lang="zh-CN" altLang="zh-CN" sz="1600" dirty="0"/>
          </a:p>
          <a:p>
            <a:r>
              <a:rPr lang="en-US" altLang="zh-CN" sz="1600" b="1" dirty="0"/>
              <a:t>    'v4','v5',5;'v5','v6',2;'v6','v7',3;'v7','v8',5};</a:t>
            </a:r>
            <a:endParaRPr lang="zh-CN" altLang="zh-CN" sz="1600" dirty="0"/>
          </a:p>
          <a:p>
            <a:r>
              <a:rPr lang="en-US" altLang="zh-CN" sz="1600" b="1" dirty="0"/>
              <a:t>G = </a:t>
            </a:r>
            <a:r>
              <a:rPr lang="en-US" altLang="zh-CN" sz="1600" b="1" dirty="0" err="1"/>
              <a:t>addedge</a:t>
            </a:r>
            <a:r>
              <a:rPr lang="en-US" altLang="zh-CN" sz="1600" b="1" dirty="0"/>
              <a:t>(</a:t>
            </a:r>
            <a:r>
              <a:rPr lang="en-US" altLang="zh-CN" sz="1600" b="1" dirty="0" err="1"/>
              <a:t>G,ed</a:t>
            </a:r>
            <a:r>
              <a:rPr lang="en-US" altLang="zh-CN" sz="1600" b="1" dirty="0"/>
              <a:t>(:,1),ed(:,2),cell2mat(ed(:,3))); </a:t>
            </a:r>
            <a:endParaRPr lang="zh-CN" altLang="zh-CN" sz="1600" dirty="0"/>
          </a:p>
          <a:p>
            <a:r>
              <a:rPr lang="en-US" altLang="zh-CN" sz="1600" b="1" dirty="0"/>
              <a:t>w = full(adjacency(</a:t>
            </a:r>
            <a:r>
              <a:rPr lang="en-US" altLang="zh-CN" sz="1600" b="1" dirty="0" err="1"/>
              <a:t>G,'weighted</a:t>
            </a:r>
            <a:r>
              <a:rPr lang="en-US" altLang="zh-CN" sz="1600" b="1" dirty="0"/>
              <a:t>'));</a:t>
            </a:r>
            <a:endParaRPr lang="zh-CN" altLang="zh-CN" sz="1600" dirty="0"/>
          </a:p>
          <a:p>
            <a:r>
              <a:rPr lang="en-US" altLang="zh-CN" sz="1600" b="1" dirty="0"/>
              <a:t>w(w==0) = 1000000; %</a:t>
            </a:r>
            <a:r>
              <a:rPr lang="zh-CN" altLang="zh-CN" sz="1600" b="1" dirty="0"/>
              <a:t>这里</a:t>
            </a:r>
            <a:r>
              <a:rPr lang="en-US" altLang="zh-CN" sz="1600" b="1" dirty="0"/>
              <a:t>1000000</a:t>
            </a:r>
            <a:r>
              <a:rPr lang="zh-CN" altLang="zh-CN" sz="1600" b="1" dirty="0"/>
              <a:t>表示充分大的正实数</a:t>
            </a:r>
            <a:endParaRPr lang="zh-CN" altLang="zh-CN" sz="1600" dirty="0"/>
          </a:p>
          <a:p>
            <a:r>
              <a:rPr lang="en-US" altLang="zh-CN" sz="1600" b="1" dirty="0"/>
              <a:t>prob = </a:t>
            </a:r>
            <a:r>
              <a:rPr lang="en-US" altLang="zh-CN" sz="1600" b="1" dirty="0" err="1"/>
              <a:t>optimproblem</a:t>
            </a:r>
            <a:r>
              <a:rPr lang="en-US" altLang="zh-CN" sz="1600" b="1" dirty="0"/>
              <a:t>;</a:t>
            </a:r>
            <a:endParaRPr lang="zh-CN" altLang="zh-CN" sz="1600" dirty="0"/>
          </a:p>
          <a:p>
            <a:r>
              <a:rPr lang="en-US" altLang="zh-CN" sz="1600" b="1" dirty="0"/>
              <a:t>x = </a:t>
            </a:r>
            <a:r>
              <a:rPr lang="en-US" altLang="zh-CN" sz="1600" b="1" dirty="0" err="1"/>
              <a:t>optimvar</a:t>
            </a:r>
            <a:r>
              <a:rPr lang="en-US" altLang="zh-CN" sz="1600" b="1" dirty="0"/>
              <a:t>('x',n,n,'Type','integer','LowerBound',0,'UpperBound',1);</a:t>
            </a:r>
            <a:endParaRPr lang="zh-CN" altLang="zh-CN" sz="1600" dirty="0"/>
          </a:p>
          <a:p>
            <a:r>
              <a:rPr lang="en-US" altLang="zh-CN" sz="1600" b="1" dirty="0"/>
              <a:t>u = </a:t>
            </a:r>
            <a:r>
              <a:rPr lang="en-US" altLang="zh-CN" sz="1600" b="1" dirty="0" err="1"/>
              <a:t>optimvar</a:t>
            </a:r>
            <a:r>
              <a:rPr lang="en-US" altLang="zh-CN" sz="1600" b="1" dirty="0"/>
              <a:t>('u',n,'LowerBound',0);</a:t>
            </a:r>
            <a:endParaRPr lang="zh-CN" altLang="zh-CN" sz="1600" dirty="0"/>
          </a:p>
          <a:p>
            <a:r>
              <a:rPr lang="en-US" altLang="zh-CN" sz="1600" b="1" dirty="0" err="1"/>
              <a:t>prob.Objective</a:t>
            </a:r>
            <a:r>
              <a:rPr lang="en-US" altLang="zh-CN" sz="1600" b="1" dirty="0"/>
              <a:t> = sum(sum(w.*x));</a:t>
            </a:r>
            <a:endParaRPr lang="zh-CN" altLang="zh-CN" sz="1600" dirty="0"/>
          </a:p>
          <a:p>
            <a:r>
              <a:rPr lang="en-US" altLang="zh-CN" sz="1600" b="1" dirty="0"/>
              <a:t>prob.Constraints.con1 = [sum(x(:,[2:end]))'==1; u(1)==0]; </a:t>
            </a:r>
            <a:endParaRPr lang="zh-CN" altLang="zh-CN" sz="1600" dirty="0"/>
          </a:p>
          <a:p>
            <a:r>
              <a:rPr lang="en-US" altLang="zh-CN" sz="1600" b="1" dirty="0"/>
              <a:t>con2 = [1&lt;=sum(x(1,:)); 1&lt;=u(2:end); u(2:end)&lt;=n-1];</a:t>
            </a:r>
            <a:endParaRPr lang="zh-CN" altLang="zh-CN" sz="1600" dirty="0"/>
          </a:p>
          <a:p>
            <a:r>
              <a:rPr lang="en-US" altLang="zh-CN" sz="1600" b="1" dirty="0"/>
              <a:t>for </a:t>
            </a:r>
            <a:r>
              <a:rPr lang="en-US" altLang="zh-CN" sz="1600" b="1" dirty="0" err="1"/>
              <a:t>i</a:t>
            </a:r>
            <a:r>
              <a:rPr lang="en-US" altLang="zh-CN" sz="1600" b="1" dirty="0"/>
              <a:t> = 1:n</a:t>
            </a:r>
            <a:endParaRPr lang="zh-CN" altLang="zh-CN" sz="1600" dirty="0"/>
          </a:p>
          <a:p>
            <a:r>
              <a:rPr lang="en-US" altLang="zh-CN" sz="1600" b="1" dirty="0"/>
              <a:t>    for j = 2:n</a:t>
            </a:r>
            <a:endParaRPr lang="zh-CN" altLang="zh-CN" sz="1600" dirty="0"/>
          </a:p>
          <a:p>
            <a:r>
              <a:rPr lang="en-US" altLang="zh-CN" sz="1600" b="1" dirty="0"/>
              <a:t>        con2 = [con2; u(</a:t>
            </a:r>
            <a:r>
              <a:rPr lang="en-US" altLang="zh-CN" sz="1600" b="1" dirty="0" err="1"/>
              <a:t>i</a:t>
            </a:r>
            <a:r>
              <a:rPr lang="en-US" altLang="zh-CN" sz="1600" b="1" dirty="0"/>
              <a:t>)-u(j)+n*x(</a:t>
            </a:r>
            <a:r>
              <a:rPr lang="en-US" altLang="zh-CN" sz="1600" b="1" dirty="0" err="1"/>
              <a:t>i,j</a:t>
            </a:r>
            <a:r>
              <a:rPr lang="en-US" altLang="zh-CN" sz="1600" b="1" dirty="0"/>
              <a:t>)&lt;=n-1];</a:t>
            </a:r>
            <a:endParaRPr lang="zh-CN" altLang="zh-CN" sz="1600" dirty="0"/>
          </a:p>
          <a:p>
            <a:r>
              <a:rPr lang="en-US" altLang="zh-CN" sz="1600" b="1" dirty="0"/>
              <a:t>    end</a:t>
            </a:r>
            <a:endParaRPr lang="zh-CN" altLang="zh-CN" sz="1600" dirty="0"/>
          </a:p>
          <a:p>
            <a:r>
              <a:rPr lang="en-US" altLang="zh-CN" sz="1600" b="1" dirty="0"/>
              <a:t>end</a:t>
            </a:r>
            <a:endParaRPr lang="zh-CN" altLang="zh-CN" sz="1600" dirty="0"/>
          </a:p>
          <a:p>
            <a:r>
              <a:rPr lang="en-US" altLang="zh-CN" sz="1600" b="1" dirty="0"/>
              <a:t>prob.Constraints.con2 = con2;</a:t>
            </a:r>
            <a:endParaRPr lang="zh-CN" altLang="zh-CN" sz="1600" dirty="0"/>
          </a:p>
          <a:p>
            <a:r>
              <a:rPr lang="en-US" altLang="zh-CN" sz="1600" b="1" dirty="0"/>
              <a:t>[</a:t>
            </a:r>
            <a:r>
              <a:rPr lang="en-US" altLang="zh-CN" sz="1600" b="1" dirty="0" err="1"/>
              <a:t>sol,fval,flag,out</a:t>
            </a:r>
            <a:r>
              <a:rPr lang="en-US" altLang="zh-CN" sz="1600" b="1" dirty="0"/>
              <a:t>] = solve(prob)</a:t>
            </a:r>
            <a:endParaRPr lang="zh-CN" altLang="zh-CN" sz="1600" dirty="0"/>
          </a:p>
          <a:p>
            <a:r>
              <a:rPr lang="en-US" altLang="zh-CN" sz="1600" b="1" dirty="0"/>
              <a:t>[</a:t>
            </a:r>
            <a:r>
              <a:rPr lang="en-US" altLang="zh-CN" sz="1600" b="1" dirty="0" err="1"/>
              <a:t>i,j</a:t>
            </a:r>
            <a:r>
              <a:rPr lang="en-US" altLang="zh-CN" sz="1600" b="1" dirty="0"/>
              <a:t>]=find(</a:t>
            </a:r>
            <a:r>
              <a:rPr lang="en-US" altLang="zh-CN" sz="1600" b="1" dirty="0" err="1"/>
              <a:t>sol.x</a:t>
            </a:r>
            <a:r>
              <a:rPr lang="en-US" altLang="zh-CN" sz="1600" b="1" dirty="0"/>
              <a:t>);</a:t>
            </a:r>
            <a:endParaRPr lang="zh-CN" altLang="zh-CN" sz="1600" dirty="0"/>
          </a:p>
          <a:p>
            <a:r>
              <a:rPr lang="en-US" altLang="zh-CN" sz="1600" b="1" dirty="0" err="1"/>
              <a:t>ind</a:t>
            </a:r>
            <a:r>
              <a:rPr lang="en-US" altLang="zh-CN" sz="1600" b="1" dirty="0"/>
              <a:t> = [</a:t>
            </a:r>
            <a:r>
              <a:rPr lang="en-US" altLang="zh-CN" sz="1600" b="1" dirty="0" err="1"/>
              <a:t>i</a:t>
            </a:r>
            <a:r>
              <a:rPr lang="en-US" altLang="zh-CN" sz="1600" b="1" dirty="0"/>
              <a:t>'; j']  %</a:t>
            </a:r>
            <a:r>
              <a:rPr lang="zh-CN" altLang="zh-CN" sz="1600" b="1" dirty="0"/>
              <a:t>输出树的顶点编号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68378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175221"/>
              </p:ext>
            </p:extLst>
          </p:nvPr>
        </p:nvGraphicFramePr>
        <p:xfrm>
          <a:off x="630238" y="735013"/>
          <a:ext cx="7869237" cy="535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0238" y="735013"/>
                        <a:ext cx="7869237" cy="535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890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基本概念和算法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302202"/>
              </p:ext>
            </p:extLst>
          </p:nvPr>
        </p:nvGraphicFramePr>
        <p:xfrm>
          <a:off x="561975" y="1615281"/>
          <a:ext cx="8020050" cy="362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00343" progId="Word.Document.12">
                  <p:embed/>
                </p:oleObj>
              </mc:Choice>
              <mc:Fallback>
                <p:oleObj name="Document" r:id="rId2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1975" y="1615281"/>
                        <a:ext cx="8020050" cy="3627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en-US" sz="3600" b="1" dirty="0">
                <a:solidFill>
                  <a:srgbClr val="0293B8"/>
                </a:solidFill>
              </a:rPr>
              <a:t>数值矩阵的建立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D316FA3-EC1F-4255-A613-ABD9182BD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322179"/>
              </p:ext>
            </p:extLst>
          </p:nvPr>
        </p:nvGraphicFramePr>
        <p:xfrm>
          <a:off x="644525" y="2622550"/>
          <a:ext cx="8020050" cy="296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0194078" imgH="3791909" progId="Word.Document.12">
                  <p:embed/>
                </p:oleObj>
              </mc:Choice>
              <mc:Fallback>
                <p:oleObj name="Document" r:id="rId4" imgW="10194078" imgH="379190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4525" y="2622550"/>
                        <a:ext cx="8020050" cy="296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993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656470"/>
              </p:ext>
            </p:extLst>
          </p:nvPr>
        </p:nvGraphicFramePr>
        <p:xfrm>
          <a:off x="523875" y="809625"/>
          <a:ext cx="8470900" cy="593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85691" imgH="6182131" progId="Word.Document.12">
                  <p:embed/>
                </p:oleObj>
              </mc:Choice>
              <mc:Fallback>
                <p:oleObj name="Document" r:id="rId2" imgW="8785691" imgH="61821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8470900" cy="5935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91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131107"/>
              </p:ext>
            </p:extLst>
          </p:nvPr>
        </p:nvGraphicFramePr>
        <p:xfrm>
          <a:off x="523875" y="809625"/>
          <a:ext cx="7840663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840663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739023"/>
              </p:ext>
            </p:extLst>
          </p:nvPr>
        </p:nvGraphicFramePr>
        <p:xfrm>
          <a:off x="3188056" y="2211387"/>
          <a:ext cx="7840662" cy="280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88056" y="2211387"/>
                        <a:ext cx="7840662" cy="280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568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940203"/>
              </p:ext>
            </p:extLst>
          </p:nvPr>
        </p:nvGraphicFramePr>
        <p:xfrm>
          <a:off x="523875" y="809625"/>
          <a:ext cx="7840663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840663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363043"/>
              </p:ext>
            </p:extLst>
          </p:nvPr>
        </p:nvGraphicFramePr>
        <p:xfrm>
          <a:off x="523876" y="1723598"/>
          <a:ext cx="7840662" cy="317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304713" progId="Word.Document.12">
                  <p:embed/>
                </p:oleObj>
              </mc:Choice>
              <mc:Fallback>
                <p:oleObj name="Document" r:id="rId4" imgW="8137732" imgH="330471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76" y="1723598"/>
                        <a:ext cx="7840662" cy="3176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5CB55B9-2E4C-46CD-BAEE-FEDA6B9252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34590"/>
              </p:ext>
            </p:extLst>
          </p:nvPr>
        </p:nvGraphicFramePr>
        <p:xfrm>
          <a:off x="7142163" y="884260"/>
          <a:ext cx="2444750" cy="125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2767526" imgH="1422411" progId="Word.Document.12">
                  <p:embed/>
                </p:oleObj>
              </mc:Choice>
              <mc:Fallback>
                <p:oleObj name="Document" r:id="rId6" imgW="2767526" imgH="142241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42163" y="884260"/>
                        <a:ext cx="2444750" cy="1258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320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600603"/>
              </p:ext>
            </p:extLst>
          </p:nvPr>
        </p:nvGraphicFramePr>
        <p:xfrm>
          <a:off x="523875" y="809625"/>
          <a:ext cx="7840663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840663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395852"/>
              </p:ext>
            </p:extLst>
          </p:nvPr>
        </p:nvGraphicFramePr>
        <p:xfrm>
          <a:off x="977119" y="2160208"/>
          <a:ext cx="7840662" cy="280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7119" y="2160208"/>
                        <a:ext cx="7840662" cy="280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3002D1D-86AE-40D3-8F6E-A434783D46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106485"/>
              </p:ext>
            </p:extLst>
          </p:nvPr>
        </p:nvGraphicFramePr>
        <p:xfrm>
          <a:off x="326219" y="2885886"/>
          <a:ext cx="7839075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37732" imgH="2920963" progId="Word.Document.12">
                  <p:embed/>
                </p:oleObj>
              </mc:Choice>
              <mc:Fallback>
                <p:oleObj name="Document" r:id="rId6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6219" y="2885886"/>
                        <a:ext cx="7839075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856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3327</TotalTime>
  <Words>738</Words>
  <Application>Microsoft Office PowerPoint</Application>
  <PresentationFormat>全屏显示(4:3)</PresentationFormat>
  <Paragraphs>61</Paragraphs>
  <Slides>27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4_Office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si shoukui</cp:lastModifiedBy>
  <cp:revision>166</cp:revision>
  <dcterms:created xsi:type="dcterms:W3CDTF">2020-06-24T23:10:14Z</dcterms:created>
  <dcterms:modified xsi:type="dcterms:W3CDTF">2021-02-24T09:28:41Z</dcterms:modified>
</cp:coreProperties>
</file>